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314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05A3B-E8B6-411E-AB97-0EC500F669D3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F654F-CD15-4E96-A822-F478DC09B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2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F654F-CD15-4E96-A822-F478DC09BA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7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8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9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54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08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0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9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1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9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9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90E9-8CC1-4F9D-A447-D4AE29A6719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86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22B1DE-FEA5-409E-9CA0-CA1C1F88B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39" y="853640"/>
            <a:ext cx="6156886" cy="1274743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事前</a:t>
            </a:r>
            <a:r>
              <a:rPr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申込</a:t>
            </a:r>
            <a:r>
              <a:rPr kumimoji="1"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制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9E4EAD-E924-4F69-9F75-B9779F6A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575" y="297614"/>
            <a:ext cx="5934075" cy="551881"/>
          </a:xfrm>
        </p:spPr>
        <p:txBody>
          <a:bodyPr>
            <a:noAutofit/>
          </a:bodyPr>
          <a:lstStyle/>
          <a:p>
            <a:r>
              <a:rPr kumimoji="1" lang="ja-JP" altLang="en-US" sz="2400" b="1" dirty="0">
                <a:latin typeface="+mn-ea"/>
              </a:rPr>
              <a:t>令和</a:t>
            </a:r>
            <a:r>
              <a:rPr kumimoji="1" lang="en-US" altLang="ja-JP" sz="2400" b="1" dirty="0">
                <a:latin typeface="+mn-ea"/>
              </a:rPr>
              <a:t>6</a:t>
            </a:r>
            <a:r>
              <a:rPr kumimoji="1" lang="ja-JP" altLang="en-US" sz="2400" b="1" dirty="0">
                <a:latin typeface="+mn-ea"/>
              </a:rPr>
              <a:t>年分の税理士による無料申告相談は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B3AB8355-7A14-4321-9605-4A2E2FC0F037}"/>
              </a:ext>
            </a:extLst>
          </p:cNvPr>
          <p:cNvSpPr txBox="1">
            <a:spLocks/>
          </p:cNvSpPr>
          <p:nvPr/>
        </p:nvSpPr>
        <p:spPr>
          <a:xfrm>
            <a:off x="409575" y="4814445"/>
            <a:ext cx="6156886" cy="2002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000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C8F5D636-642C-4D1D-BDCE-CA9242AC113F}"/>
              </a:ext>
            </a:extLst>
          </p:cNvPr>
          <p:cNvSpPr txBox="1">
            <a:spLocks/>
          </p:cNvSpPr>
          <p:nvPr/>
        </p:nvSpPr>
        <p:spPr>
          <a:xfrm>
            <a:off x="119062" y="8261311"/>
            <a:ext cx="6498430" cy="363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〇当日入場整理券の配付も行いますが、無くなり次第終了となります。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DF6088-DCD5-4F15-A716-3691A611B020}"/>
              </a:ext>
            </a:extLst>
          </p:cNvPr>
          <p:cNvSpPr/>
          <p:nvPr/>
        </p:nvSpPr>
        <p:spPr>
          <a:xfrm>
            <a:off x="0" y="0"/>
            <a:ext cx="6858000" cy="99059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9C2E3705-EB1D-404C-9E22-D328FB0AA983}"/>
              </a:ext>
            </a:extLst>
          </p:cNvPr>
          <p:cNvSpPr txBox="1">
            <a:spLocks/>
          </p:cNvSpPr>
          <p:nvPr/>
        </p:nvSpPr>
        <p:spPr>
          <a:xfrm>
            <a:off x="179783" y="8690036"/>
            <a:ext cx="6498431" cy="585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dirty="0"/>
              <a:t>※</a:t>
            </a:r>
            <a:r>
              <a:rPr lang="ja-JP" altLang="en-US" sz="1600" dirty="0"/>
              <a:t>申込みの際は自身の納税地（税務署）かどうか十分にご確認下さい。分からない場合は下記よりご確認下さい。</a:t>
            </a:r>
            <a:endParaRPr lang="en-US" altLang="ja-JP" sz="1600" dirty="0"/>
          </a:p>
          <a:p>
            <a:pPr algn="l"/>
            <a:r>
              <a:rPr lang="ja-JP" altLang="en-US" sz="1600" dirty="0"/>
              <a:t>国税庁</a:t>
            </a:r>
            <a:r>
              <a:rPr lang="en-US" altLang="ja-JP" sz="1600" dirty="0"/>
              <a:t>HP</a:t>
            </a:r>
            <a:r>
              <a:rPr lang="ja-JP" altLang="en-US" sz="1600" dirty="0"/>
              <a:t>　</a:t>
            </a:r>
            <a:r>
              <a:rPr lang="en-US" altLang="ja-JP" sz="1600" dirty="0"/>
              <a:t>https://www.nta.go.jp/index.htm</a:t>
            </a:r>
          </a:p>
          <a:p>
            <a:pPr algn="l"/>
            <a:r>
              <a:rPr lang="ja-JP" altLang="en-US" sz="2000" dirty="0"/>
              <a:t>　</a:t>
            </a:r>
            <a:endParaRPr lang="en-US" altLang="ja-JP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DFF249-2311-47F1-8465-0981A07E6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955" y="9099735"/>
            <a:ext cx="645385" cy="58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字幕 2">
            <a:extLst>
              <a:ext uri="{FF2B5EF4-FFF2-40B4-BE49-F238E27FC236}">
                <a16:creationId xmlns:a16="http://schemas.microsoft.com/office/drawing/2014/main" id="{7B0279DA-1F31-41C8-AFF1-7167E7E3A532}"/>
              </a:ext>
            </a:extLst>
          </p:cNvPr>
          <p:cNvSpPr txBox="1">
            <a:spLocks/>
          </p:cNvSpPr>
          <p:nvPr/>
        </p:nvSpPr>
        <p:spPr>
          <a:xfrm>
            <a:off x="445430" y="2973717"/>
            <a:ext cx="3614506" cy="496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2700" b="1" dirty="0"/>
              <a:t>◆事前申込専用サイト　　　</a:t>
            </a:r>
            <a:endParaRPr lang="en-US" altLang="ja-JP" sz="2700" b="1" dirty="0"/>
          </a:p>
          <a:p>
            <a:pPr algn="l"/>
            <a:r>
              <a:rPr lang="ja-JP" altLang="en-US" sz="2400" b="1" dirty="0"/>
              <a:t>　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CF95A5A9-8F14-4868-A902-9BCD567651BB}"/>
              </a:ext>
            </a:extLst>
          </p:cNvPr>
          <p:cNvSpPr txBox="1">
            <a:spLocks/>
          </p:cNvSpPr>
          <p:nvPr/>
        </p:nvSpPr>
        <p:spPr>
          <a:xfrm>
            <a:off x="0" y="4367993"/>
            <a:ext cx="6062597" cy="496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　</a:t>
            </a:r>
            <a:r>
              <a:rPr lang="en-US" altLang="ja-JP" sz="2000" b="1" dirty="0"/>
              <a:t>※</a:t>
            </a:r>
            <a:r>
              <a:rPr lang="ja-JP" altLang="en-US" b="1" u="sng" dirty="0"/>
              <a:t>上記の申込は納税地が芝税務署の方専用となります。</a:t>
            </a:r>
            <a:r>
              <a:rPr lang="ja-JP" altLang="en-US" sz="2400" b="1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70F5A7-149C-4720-804F-5D5AE717C48E}"/>
              </a:ext>
            </a:extLst>
          </p:cNvPr>
          <p:cNvSpPr txBox="1"/>
          <p:nvPr/>
        </p:nvSpPr>
        <p:spPr>
          <a:xfrm>
            <a:off x="139301" y="7488902"/>
            <a:ext cx="65389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dirty="0"/>
              <a:t>◆</a:t>
            </a:r>
            <a:r>
              <a:rPr lang="ja-JP" altLang="en-US" sz="1800" dirty="0"/>
              <a:t>令和</a:t>
            </a:r>
            <a:r>
              <a:rPr lang="en-US" altLang="ja-JP" sz="1800" dirty="0"/>
              <a:t>6</a:t>
            </a:r>
            <a:r>
              <a:rPr lang="ja-JP" altLang="en-US" sz="1800" dirty="0"/>
              <a:t>年分の税理士による無料申告相談は、会場の密集回</a:t>
            </a:r>
            <a:endParaRPr lang="en-US" altLang="ja-JP" sz="1800" dirty="0"/>
          </a:p>
          <a:p>
            <a:pPr algn="l"/>
            <a:r>
              <a:rPr lang="ja-JP" altLang="en-US" sz="1800" dirty="0"/>
              <a:t>　避のため、</a:t>
            </a:r>
            <a:r>
              <a:rPr lang="en-US" altLang="ja-JP" sz="1800" dirty="0"/>
              <a:t>web</a:t>
            </a:r>
            <a:r>
              <a:rPr lang="ja-JP" altLang="en-US" sz="1800" dirty="0"/>
              <a:t>による</a:t>
            </a:r>
            <a:r>
              <a:rPr lang="ja-JP" altLang="en-US" sz="1800" b="1" u="sng" dirty="0"/>
              <a:t>事前申込</a:t>
            </a:r>
            <a:r>
              <a:rPr lang="ja-JP" altLang="en-US" sz="1800" dirty="0"/>
              <a:t>を受付します。</a:t>
            </a:r>
            <a:endParaRPr lang="en-US" altLang="ja-JP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DDBE-1B88-2BF2-4C1A-A68C4961A700}"/>
              </a:ext>
            </a:extLst>
          </p:cNvPr>
          <p:cNvSpPr txBox="1"/>
          <p:nvPr/>
        </p:nvSpPr>
        <p:spPr>
          <a:xfrm>
            <a:off x="264780" y="2135601"/>
            <a:ext cx="63016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ja-JP" sz="3200" b="1" u="sng" dirty="0"/>
              <a:t>(</a:t>
            </a:r>
            <a:r>
              <a:rPr lang="ja-JP" altLang="en-US" sz="3200" b="1" u="sng" dirty="0"/>
              <a:t>令和</a:t>
            </a:r>
            <a:r>
              <a:rPr lang="en-US" altLang="ja-JP" sz="3200" b="1" u="sng" dirty="0"/>
              <a:t>7</a:t>
            </a:r>
            <a:r>
              <a:rPr lang="ja-JP" altLang="en-US" sz="3200" b="1" u="sng" dirty="0"/>
              <a:t>年</a:t>
            </a:r>
            <a:r>
              <a:rPr lang="en-US" altLang="ja-JP" sz="3200" b="1" u="sng" dirty="0"/>
              <a:t>1</a:t>
            </a:r>
            <a:r>
              <a:rPr lang="ja-JP" altLang="en-US" sz="3200" b="1" u="sng" dirty="0"/>
              <a:t>月</a:t>
            </a:r>
            <a:r>
              <a:rPr lang="en-US" altLang="ja-JP" sz="3200" b="1" u="sng" dirty="0"/>
              <a:t>10</a:t>
            </a:r>
            <a:r>
              <a:rPr lang="ja-JP" altLang="en-US" sz="3200" b="1" u="sng" dirty="0"/>
              <a:t>日</a:t>
            </a:r>
            <a:r>
              <a:rPr lang="en-US" altLang="ja-JP" sz="3200" b="1" u="sng" dirty="0"/>
              <a:t>(</a:t>
            </a:r>
            <a:r>
              <a:rPr lang="ja-JP" altLang="en-US" sz="3200" b="1" u="sng" dirty="0"/>
              <a:t>金</a:t>
            </a:r>
            <a:r>
              <a:rPr lang="en-US" altLang="ja-JP" sz="3200" b="1" u="sng" dirty="0"/>
              <a:t>)</a:t>
            </a:r>
            <a:r>
              <a:rPr lang="ja-JP" altLang="en-US" sz="3200" b="1" u="sng" dirty="0"/>
              <a:t>午前</a:t>
            </a:r>
            <a:r>
              <a:rPr lang="en-US" altLang="ja-JP" sz="3200" b="1" u="sng" dirty="0"/>
              <a:t>9</a:t>
            </a:r>
            <a:r>
              <a:rPr lang="ja-JP" altLang="en-US" sz="3200" b="1" u="sng" dirty="0"/>
              <a:t>時開始</a:t>
            </a:r>
            <a:r>
              <a:rPr lang="en-US" altLang="ja-JP" sz="3200" b="1" u="sng" dirty="0"/>
              <a:t>)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6F6C6BF-8D33-E25F-D229-698A61E32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52315"/>
              </p:ext>
            </p:extLst>
          </p:nvPr>
        </p:nvGraphicFramePr>
        <p:xfrm>
          <a:off x="405065" y="5012867"/>
          <a:ext cx="5915025" cy="2174858"/>
        </p:xfrm>
        <a:graphic>
          <a:graphicData uri="http://schemas.openxmlformats.org/drawingml/2006/table">
            <a:tbl>
              <a:tblPr/>
              <a:tblGrid>
                <a:gridCol w="1220363">
                  <a:extLst>
                    <a:ext uri="{9D8B030D-6E8A-4147-A177-3AD203B41FA5}">
                      <a16:colId xmlns:a16="http://schemas.microsoft.com/office/drawing/2014/main" val="732392934"/>
                    </a:ext>
                  </a:extLst>
                </a:gridCol>
                <a:gridCol w="2104504">
                  <a:extLst>
                    <a:ext uri="{9D8B030D-6E8A-4147-A177-3AD203B41FA5}">
                      <a16:colId xmlns:a16="http://schemas.microsoft.com/office/drawing/2014/main" val="4266430126"/>
                    </a:ext>
                  </a:extLst>
                </a:gridCol>
                <a:gridCol w="1220363">
                  <a:extLst>
                    <a:ext uri="{9D8B030D-6E8A-4147-A177-3AD203B41FA5}">
                      <a16:colId xmlns:a16="http://schemas.microsoft.com/office/drawing/2014/main" val="1554578737"/>
                    </a:ext>
                  </a:extLst>
                </a:gridCol>
                <a:gridCol w="1369795">
                  <a:extLst>
                    <a:ext uri="{9D8B030D-6E8A-4147-A177-3AD203B41FA5}">
                      <a16:colId xmlns:a16="http://schemas.microsoft.com/office/drawing/2014/main" val="3860042700"/>
                    </a:ext>
                  </a:extLst>
                </a:gridCol>
              </a:tblGrid>
              <a:tr h="310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期　間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　場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受付時間等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690481"/>
                  </a:ext>
                </a:extLst>
              </a:tr>
              <a:tr h="310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水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芝浦港南区民センター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港区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受付時間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203175"/>
                  </a:ext>
                </a:extLst>
              </a:tr>
              <a:tr h="310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30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木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階区民ホール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芝浦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4-13-1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  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9:00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11:30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115319"/>
                  </a:ext>
                </a:extLst>
              </a:tr>
              <a:tr h="3106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13:00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15:30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861715"/>
                  </a:ext>
                </a:extLst>
              </a:tr>
              <a:tr h="310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金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高輪区民センター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港区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相談時間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985725"/>
                  </a:ext>
                </a:extLst>
              </a:tr>
              <a:tr h="3106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  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階展示ギャラリー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高輪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1-16-25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  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9:30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12:00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381913"/>
                  </a:ext>
                </a:extLst>
              </a:tr>
              <a:tr h="310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月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50" charset="-128"/>
                        </a:rPr>
                        <a:t>7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日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金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13:00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16:30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078900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2B620124-2707-4A52-8BD4-261476C14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20" y="2725023"/>
            <a:ext cx="1534619" cy="153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1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algn="l"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236</Words>
  <Application>Microsoft Office PowerPoint</Application>
  <PresentationFormat>A4 210 x 297 mm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Yu Gothic</vt:lpstr>
      <vt:lpstr>Yu Gothic</vt:lpstr>
      <vt:lpstr>Arial</vt:lpstr>
      <vt:lpstr>Calibri</vt:lpstr>
      <vt:lpstr>Calibri Light</vt:lpstr>
      <vt:lpstr>Office テーマ</vt:lpstr>
      <vt:lpstr>事前申込制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 前 申 込 制</dc:title>
  <dc:creator>田中 伽龍</dc:creator>
  <cp:lastModifiedBy>東京税理士会芝支部-12</cp:lastModifiedBy>
  <cp:revision>24</cp:revision>
  <cp:lastPrinted>2024-12-19T00:22:53Z</cp:lastPrinted>
  <dcterms:created xsi:type="dcterms:W3CDTF">2021-10-27T09:22:29Z</dcterms:created>
  <dcterms:modified xsi:type="dcterms:W3CDTF">2024-12-19T00:39:54Z</dcterms:modified>
</cp:coreProperties>
</file>