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6" r:id="rId2"/>
  </p:sldIdLst>
  <p:sldSz cx="6858000" cy="9906000" type="A4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 autoAdjust="0"/>
  </p:normalViewPr>
  <p:slideViewPr>
    <p:cSldViewPr snapToGrid="0">
      <p:cViewPr varScale="1">
        <p:scale>
          <a:sx n="79" d="100"/>
          <a:sy n="79" d="100"/>
        </p:scale>
        <p:origin x="3144" y="10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1" d="100"/>
          <a:sy n="51" d="100"/>
        </p:scale>
        <p:origin x="2988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705A3B-E8B6-411E-AB97-0EC500F669D3}" type="datetimeFigureOut">
              <a:rPr kumimoji="1" lang="ja-JP" altLang="en-US" smtClean="0"/>
              <a:t>2024/12/19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16150" y="1233488"/>
            <a:ext cx="2303463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100" y="4748213"/>
            <a:ext cx="5389563" cy="38846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4763" y="9371013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4F654F-CD15-4E96-A822-F478DC09BA2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98248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B4F654F-CD15-4E96-A822-F478DC09BA27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60775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A90E9-8CC1-4F9D-A447-D4AE29A67199}" type="datetimeFigureOut">
              <a:rPr kumimoji="1" lang="ja-JP" altLang="en-US" smtClean="0"/>
              <a:t>2024/12/19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279398-A950-4DA6-8AD9-1F2CF37DD2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025809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A90E9-8CC1-4F9D-A447-D4AE29A67199}" type="datetimeFigureOut">
              <a:rPr kumimoji="1" lang="ja-JP" altLang="en-US" smtClean="0"/>
              <a:t>2024/12/19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279398-A950-4DA6-8AD9-1F2CF37DD2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884911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A90E9-8CC1-4F9D-A447-D4AE29A67199}" type="datetimeFigureOut">
              <a:rPr kumimoji="1" lang="ja-JP" altLang="en-US" smtClean="0"/>
              <a:t>2024/12/19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279398-A950-4DA6-8AD9-1F2CF37DD2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53777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A90E9-8CC1-4F9D-A447-D4AE29A67199}" type="datetimeFigureOut">
              <a:rPr kumimoji="1" lang="ja-JP" altLang="en-US" smtClean="0"/>
              <a:t>2024/12/19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279398-A950-4DA6-8AD9-1F2CF37DD2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415477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A90E9-8CC1-4F9D-A447-D4AE29A67199}" type="datetimeFigureOut">
              <a:rPr kumimoji="1" lang="ja-JP" altLang="en-US" smtClean="0"/>
              <a:t>2024/12/19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279398-A950-4DA6-8AD9-1F2CF37DD2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520841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A90E9-8CC1-4F9D-A447-D4AE29A67199}" type="datetimeFigureOut">
              <a:rPr kumimoji="1" lang="ja-JP" altLang="en-US" smtClean="0"/>
              <a:t>2024/12/19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279398-A950-4DA6-8AD9-1F2CF37DD2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15033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A90E9-8CC1-4F9D-A447-D4AE29A67199}" type="datetimeFigureOut">
              <a:rPr kumimoji="1" lang="ja-JP" altLang="en-US" smtClean="0"/>
              <a:t>2024/12/19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279398-A950-4DA6-8AD9-1F2CF37DD2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039949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A90E9-8CC1-4F9D-A447-D4AE29A67199}" type="datetimeFigureOut">
              <a:rPr kumimoji="1" lang="ja-JP" altLang="en-US" smtClean="0"/>
              <a:t>2024/12/19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279398-A950-4DA6-8AD9-1F2CF37DD2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292174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A90E9-8CC1-4F9D-A447-D4AE29A67199}" type="datetimeFigureOut">
              <a:rPr kumimoji="1" lang="ja-JP" altLang="en-US" smtClean="0"/>
              <a:t>2024/12/19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279398-A950-4DA6-8AD9-1F2CF37DD2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829627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A90E9-8CC1-4F9D-A447-D4AE29A67199}" type="datetimeFigureOut">
              <a:rPr kumimoji="1" lang="ja-JP" altLang="en-US" smtClean="0"/>
              <a:t>2024/12/19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279398-A950-4DA6-8AD9-1F2CF37DD2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280736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A90E9-8CC1-4F9D-A447-D4AE29A67199}" type="datetimeFigureOut">
              <a:rPr kumimoji="1" lang="ja-JP" altLang="en-US" smtClean="0"/>
              <a:t>2024/12/19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279398-A950-4DA6-8AD9-1F2CF37DD2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033961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CA90E9-8CC1-4F9D-A447-D4AE29A67199}" type="datetimeFigureOut">
              <a:rPr kumimoji="1" lang="ja-JP" altLang="en-US" smtClean="0"/>
              <a:t>2024/12/19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279398-A950-4DA6-8AD9-1F2CF37DD2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438658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722B1DE-FEA5-409E-9CA0-CA1C1F88BD3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91539" y="853640"/>
            <a:ext cx="6156886" cy="1274743"/>
          </a:xfrm>
          <a:solidFill>
            <a:srgbClr val="00B050"/>
          </a:solidFill>
        </p:spPr>
        <p:txBody>
          <a:bodyPr>
            <a:noAutofit/>
          </a:bodyPr>
          <a:lstStyle/>
          <a:p>
            <a:pPr>
              <a:lnSpc>
                <a:spcPct val="120000"/>
              </a:lnSpc>
            </a:pPr>
            <a:r>
              <a:rPr kumimoji="1" lang="ja-JP" altLang="en-US" sz="7500" b="1" dirty="0">
                <a:solidFill>
                  <a:schemeClr val="bg1"/>
                </a:solidFill>
                <a:latin typeface="+mn-ea"/>
                <a:ea typeface="+mn-ea"/>
              </a:rPr>
              <a:t>事前</a:t>
            </a:r>
            <a:r>
              <a:rPr lang="ja-JP" altLang="en-US" sz="7500" b="1" dirty="0">
                <a:solidFill>
                  <a:schemeClr val="bg1"/>
                </a:solidFill>
                <a:latin typeface="+mn-ea"/>
                <a:ea typeface="+mn-ea"/>
              </a:rPr>
              <a:t>申込</a:t>
            </a:r>
            <a:r>
              <a:rPr kumimoji="1" lang="ja-JP" altLang="en-US" sz="7500" b="1" dirty="0">
                <a:solidFill>
                  <a:schemeClr val="bg1"/>
                </a:solidFill>
                <a:latin typeface="+mn-ea"/>
                <a:ea typeface="+mn-ea"/>
              </a:rPr>
              <a:t>制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3B9E4EAD-E924-4F69-9F75-B9779F6A286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09575" y="297614"/>
            <a:ext cx="5934075" cy="551881"/>
          </a:xfrm>
        </p:spPr>
        <p:txBody>
          <a:bodyPr>
            <a:noAutofit/>
          </a:bodyPr>
          <a:lstStyle/>
          <a:p>
            <a:r>
              <a:rPr kumimoji="1" lang="ja-JP" altLang="en-US" sz="2400" b="1" dirty="0">
                <a:latin typeface="+mn-ea"/>
              </a:rPr>
              <a:t>令和</a:t>
            </a:r>
            <a:r>
              <a:rPr kumimoji="1" lang="en-US" altLang="ja-JP" sz="2400" b="1" dirty="0">
                <a:latin typeface="+mn-ea"/>
              </a:rPr>
              <a:t>6</a:t>
            </a:r>
            <a:r>
              <a:rPr kumimoji="1" lang="ja-JP" altLang="en-US" sz="2400" b="1" dirty="0">
                <a:latin typeface="+mn-ea"/>
              </a:rPr>
              <a:t>年分の税理士による無料申告相談は</a:t>
            </a:r>
          </a:p>
        </p:txBody>
      </p:sp>
      <p:sp>
        <p:nvSpPr>
          <p:cNvPr id="4" name="字幕 2">
            <a:extLst>
              <a:ext uri="{FF2B5EF4-FFF2-40B4-BE49-F238E27FC236}">
                <a16:creationId xmlns:a16="http://schemas.microsoft.com/office/drawing/2014/main" id="{B3AB8355-7A14-4321-9605-4A2E2FC0F037}"/>
              </a:ext>
            </a:extLst>
          </p:cNvPr>
          <p:cNvSpPr txBox="1">
            <a:spLocks/>
          </p:cNvSpPr>
          <p:nvPr/>
        </p:nvSpPr>
        <p:spPr>
          <a:xfrm>
            <a:off x="409575" y="4814445"/>
            <a:ext cx="6156886" cy="200236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altLang="ja-JP" sz="2000" dirty="0"/>
          </a:p>
        </p:txBody>
      </p:sp>
      <p:sp>
        <p:nvSpPr>
          <p:cNvPr id="6" name="字幕 2">
            <a:extLst>
              <a:ext uri="{FF2B5EF4-FFF2-40B4-BE49-F238E27FC236}">
                <a16:creationId xmlns:a16="http://schemas.microsoft.com/office/drawing/2014/main" id="{C8F5D636-642C-4D1D-BDCE-CA9242AC113F}"/>
              </a:ext>
            </a:extLst>
          </p:cNvPr>
          <p:cNvSpPr txBox="1">
            <a:spLocks/>
          </p:cNvSpPr>
          <p:nvPr/>
        </p:nvSpPr>
        <p:spPr>
          <a:xfrm>
            <a:off x="119062" y="8261311"/>
            <a:ext cx="6498430" cy="36301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sz="1600" dirty="0"/>
              <a:t>〇当日入場整理券の配付も行いますが、無くなり次第終了となります。</a:t>
            </a: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65DF6088-DCD5-4F15-A716-3691A611B020}"/>
              </a:ext>
            </a:extLst>
          </p:cNvPr>
          <p:cNvSpPr/>
          <p:nvPr/>
        </p:nvSpPr>
        <p:spPr>
          <a:xfrm>
            <a:off x="0" y="0"/>
            <a:ext cx="6858000" cy="9905999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字幕 2">
            <a:extLst>
              <a:ext uri="{FF2B5EF4-FFF2-40B4-BE49-F238E27FC236}">
                <a16:creationId xmlns:a16="http://schemas.microsoft.com/office/drawing/2014/main" id="{9C2E3705-EB1D-404C-9E22-D328FB0AA983}"/>
              </a:ext>
            </a:extLst>
          </p:cNvPr>
          <p:cNvSpPr txBox="1">
            <a:spLocks/>
          </p:cNvSpPr>
          <p:nvPr/>
        </p:nvSpPr>
        <p:spPr>
          <a:xfrm>
            <a:off x="179783" y="8690036"/>
            <a:ext cx="6498431" cy="58567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altLang="ja-JP" sz="1600" dirty="0"/>
              <a:t>※</a:t>
            </a:r>
            <a:r>
              <a:rPr lang="ja-JP" altLang="en-US" sz="1600" dirty="0"/>
              <a:t>申込みの際は自身の納税地（税務署）かどうか十分にご確認下さい。分からない場合は下記よりご確認下さい。</a:t>
            </a:r>
            <a:endParaRPr lang="en-US" altLang="ja-JP" sz="1600" dirty="0"/>
          </a:p>
          <a:p>
            <a:pPr algn="l"/>
            <a:r>
              <a:rPr lang="ja-JP" altLang="en-US" sz="1600" dirty="0"/>
              <a:t>国税庁</a:t>
            </a:r>
            <a:r>
              <a:rPr lang="en-US" altLang="ja-JP" sz="1600" dirty="0"/>
              <a:t>HP</a:t>
            </a:r>
            <a:r>
              <a:rPr lang="ja-JP" altLang="en-US" sz="1600" dirty="0"/>
              <a:t>　</a:t>
            </a:r>
            <a:r>
              <a:rPr lang="en-US" altLang="ja-JP" sz="1600" dirty="0"/>
              <a:t>https://www.nta.go.jp/index.htm</a:t>
            </a:r>
          </a:p>
          <a:p>
            <a:pPr algn="l"/>
            <a:r>
              <a:rPr lang="ja-JP" altLang="en-US" sz="2000" dirty="0"/>
              <a:t>　</a:t>
            </a:r>
            <a:endParaRPr lang="en-US" altLang="ja-JP" sz="2000" dirty="0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FADFF249-2311-47F1-8465-0981A07E6A7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89955" y="9099735"/>
            <a:ext cx="645385" cy="5856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字幕 2">
            <a:extLst>
              <a:ext uri="{FF2B5EF4-FFF2-40B4-BE49-F238E27FC236}">
                <a16:creationId xmlns:a16="http://schemas.microsoft.com/office/drawing/2014/main" id="{7B0279DA-1F31-41C8-AFF1-7167E7E3A532}"/>
              </a:ext>
            </a:extLst>
          </p:cNvPr>
          <p:cNvSpPr txBox="1">
            <a:spLocks/>
          </p:cNvSpPr>
          <p:nvPr/>
        </p:nvSpPr>
        <p:spPr>
          <a:xfrm>
            <a:off x="445430" y="2973717"/>
            <a:ext cx="3614506" cy="49640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ja-JP" altLang="en-US" sz="2700" b="1" dirty="0"/>
              <a:t>◆事前申込専用サイト　　　</a:t>
            </a:r>
            <a:endParaRPr lang="en-US" altLang="ja-JP" sz="2700" b="1" dirty="0"/>
          </a:p>
          <a:p>
            <a:pPr algn="l"/>
            <a:r>
              <a:rPr lang="ja-JP" altLang="en-US" sz="2400" b="1" dirty="0"/>
              <a:t>　</a:t>
            </a:r>
          </a:p>
        </p:txBody>
      </p:sp>
      <p:sp>
        <p:nvSpPr>
          <p:cNvPr id="14" name="字幕 2">
            <a:extLst>
              <a:ext uri="{FF2B5EF4-FFF2-40B4-BE49-F238E27FC236}">
                <a16:creationId xmlns:a16="http://schemas.microsoft.com/office/drawing/2014/main" id="{CF95A5A9-8F14-4868-A902-9BCD567651BB}"/>
              </a:ext>
            </a:extLst>
          </p:cNvPr>
          <p:cNvSpPr txBox="1">
            <a:spLocks/>
          </p:cNvSpPr>
          <p:nvPr/>
        </p:nvSpPr>
        <p:spPr>
          <a:xfrm>
            <a:off x="0" y="4367993"/>
            <a:ext cx="6062597" cy="49640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sz="2000" b="1" dirty="0"/>
              <a:t>　</a:t>
            </a:r>
            <a:r>
              <a:rPr lang="en-US" altLang="ja-JP" sz="2000" b="1" dirty="0"/>
              <a:t>※</a:t>
            </a:r>
            <a:r>
              <a:rPr lang="ja-JP" altLang="en-US" b="1" u="sng" dirty="0"/>
              <a:t>上記の申込は納税地が芝税務署の方専用となります。</a:t>
            </a:r>
            <a:r>
              <a:rPr lang="ja-JP" altLang="en-US" sz="2400" b="1" dirty="0"/>
              <a:t>　</a:t>
            </a: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2E70F5A7-149C-4720-804F-5D5AE717C48E}"/>
              </a:ext>
            </a:extLst>
          </p:cNvPr>
          <p:cNvSpPr txBox="1"/>
          <p:nvPr/>
        </p:nvSpPr>
        <p:spPr>
          <a:xfrm>
            <a:off x="139301" y="7488902"/>
            <a:ext cx="6538913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ja-JP" altLang="en-US" dirty="0"/>
              <a:t>◆</a:t>
            </a:r>
            <a:r>
              <a:rPr lang="ja-JP" altLang="en-US" sz="1800" dirty="0"/>
              <a:t>令和</a:t>
            </a:r>
            <a:r>
              <a:rPr lang="en-US" altLang="ja-JP" sz="1800" dirty="0"/>
              <a:t>6</a:t>
            </a:r>
            <a:r>
              <a:rPr lang="ja-JP" altLang="en-US" sz="1800" dirty="0"/>
              <a:t>年分の税理士による無料申告相談は、会場の密集回</a:t>
            </a:r>
            <a:endParaRPr lang="en-US" altLang="ja-JP" sz="1800" dirty="0"/>
          </a:p>
          <a:p>
            <a:pPr algn="l"/>
            <a:r>
              <a:rPr lang="ja-JP" altLang="en-US" sz="1800" dirty="0"/>
              <a:t>　避のため、</a:t>
            </a:r>
            <a:r>
              <a:rPr lang="en-US" altLang="ja-JP" sz="1800" dirty="0"/>
              <a:t>web</a:t>
            </a:r>
            <a:r>
              <a:rPr lang="ja-JP" altLang="en-US" sz="1800" dirty="0"/>
              <a:t>による</a:t>
            </a:r>
            <a:r>
              <a:rPr lang="ja-JP" altLang="en-US" sz="1800" b="1" u="sng" dirty="0"/>
              <a:t>事前申込</a:t>
            </a:r>
            <a:r>
              <a:rPr lang="ja-JP" altLang="en-US" sz="1800" dirty="0"/>
              <a:t>を受付します。</a:t>
            </a:r>
            <a:endParaRPr lang="en-US" altLang="ja-JP" sz="1800" dirty="0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BA7BDDBE-1B88-2BF2-4C1A-A68C4961A700}"/>
              </a:ext>
            </a:extLst>
          </p:cNvPr>
          <p:cNvSpPr txBox="1"/>
          <p:nvPr/>
        </p:nvSpPr>
        <p:spPr>
          <a:xfrm>
            <a:off x="264780" y="2135601"/>
            <a:ext cx="6301681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altLang="ja-JP" sz="3200" b="1" u="sng" dirty="0"/>
              <a:t>(</a:t>
            </a:r>
            <a:r>
              <a:rPr lang="ja-JP" altLang="en-US" sz="3200" b="1" u="sng" dirty="0"/>
              <a:t>令和</a:t>
            </a:r>
            <a:r>
              <a:rPr lang="en-US" altLang="ja-JP" sz="3200" b="1" u="sng" dirty="0"/>
              <a:t>7</a:t>
            </a:r>
            <a:r>
              <a:rPr lang="ja-JP" altLang="en-US" sz="3200" b="1" u="sng" dirty="0"/>
              <a:t>年</a:t>
            </a:r>
            <a:r>
              <a:rPr lang="en-US" altLang="ja-JP" sz="3200" b="1" u="sng" dirty="0"/>
              <a:t>1</a:t>
            </a:r>
            <a:r>
              <a:rPr lang="ja-JP" altLang="en-US" sz="3200" b="1" u="sng" dirty="0"/>
              <a:t>月</a:t>
            </a:r>
            <a:r>
              <a:rPr lang="en-US" altLang="ja-JP" sz="3200" b="1" u="sng" dirty="0"/>
              <a:t>10</a:t>
            </a:r>
            <a:r>
              <a:rPr lang="ja-JP" altLang="en-US" sz="3200" b="1" u="sng" dirty="0"/>
              <a:t>日</a:t>
            </a:r>
            <a:r>
              <a:rPr lang="en-US" altLang="ja-JP" sz="3200" b="1" u="sng" dirty="0"/>
              <a:t>(</a:t>
            </a:r>
            <a:r>
              <a:rPr lang="ja-JP" altLang="en-US" sz="3200" b="1" u="sng" dirty="0"/>
              <a:t>金</a:t>
            </a:r>
            <a:r>
              <a:rPr lang="en-US" altLang="ja-JP" sz="3200" b="1" u="sng" dirty="0"/>
              <a:t>)</a:t>
            </a:r>
            <a:r>
              <a:rPr lang="ja-JP" altLang="en-US" sz="3200" b="1" u="sng" dirty="0"/>
              <a:t>午前</a:t>
            </a:r>
            <a:r>
              <a:rPr lang="en-US" altLang="ja-JP" sz="3200" b="1" u="sng" dirty="0"/>
              <a:t>9</a:t>
            </a:r>
            <a:r>
              <a:rPr lang="ja-JP" altLang="en-US" sz="3200" b="1" u="sng" dirty="0"/>
              <a:t>時開始</a:t>
            </a:r>
            <a:r>
              <a:rPr lang="en-US" altLang="ja-JP" sz="3200" b="1" u="sng" dirty="0"/>
              <a:t>)</a:t>
            </a:r>
          </a:p>
        </p:txBody>
      </p:sp>
      <p:graphicFrame>
        <p:nvGraphicFramePr>
          <p:cNvPr id="8" name="表 7">
            <a:extLst>
              <a:ext uri="{FF2B5EF4-FFF2-40B4-BE49-F238E27FC236}">
                <a16:creationId xmlns:a16="http://schemas.microsoft.com/office/drawing/2014/main" id="{46F6C6BF-8D33-E25F-D229-698A61E32DD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79952315"/>
              </p:ext>
            </p:extLst>
          </p:nvPr>
        </p:nvGraphicFramePr>
        <p:xfrm>
          <a:off x="405065" y="5012867"/>
          <a:ext cx="5915025" cy="2174858"/>
        </p:xfrm>
        <a:graphic>
          <a:graphicData uri="http://schemas.openxmlformats.org/drawingml/2006/table">
            <a:tbl>
              <a:tblPr/>
              <a:tblGrid>
                <a:gridCol w="1220363">
                  <a:extLst>
                    <a:ext uri="{9D8B030D-6E8A-4147-A177-3AD203B41FA5}">
                      <a16:colId xmlns:a16="http://schemas.microsoft.com/office/drawing/2014/main" val="732392934"/>
                    </a:ext>
                  </a:extLst>
                </a:gridCol>
                <a:gridCol w="2104504">
                  <a:extLst>
                    <a:ext uri="{9D8B030D-6E8A-4147-A177-3AD203B41FA5}">
                      <a16:colId xmlns:a16="http://schemas.microsoft.com/office/drawing/2014/main" val="4266430126"/>
                    </a:ext>
                  </a:extLst>
                </a:gridCol>
                <a:gridCol w="1220363">
                  <a:extLst>
                    <a:ext uri="{9D8B030D-6E8A-4147-A177-3AD203B41FA5}">
                      <a16:colId xmlns:a16="http://schemas.microsoft.com/office/drawing/2014/main" val="1554578737"/>
                    </a:ext>
                  </a:extLst>
                </a:gridCol>
                <a:gridCol w="1369795">
                  <a:extLst>
                    <a:ext uri="{9D8B030D-6E8A-4147-A177-3AD203B41FA5}">
                      <a16:colId xmlns:a16="http://schemas.microsoft.com/office/drawing/2014/main" val="3860042700"/>
                    </a:ext>
                  </a:extLst>
                </a:gridCol>
              </a:tblGrid>
              <a:tr h="310694"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期　間</a:t>
                      </a:r>
                    </a:p>
                  </a:txBody>
                  <a:tcPr marL="9340" marR="9340" marT="93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会　場</a:t>
                      </a:r>
                    </a:p>
                  </a:txBody>
                  <a:tcPr marL="9340" marR="9340" marT="93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所在地</a:t>
                      </a:r>
                    </a:p>
                  </a:txBody>
                  <a:tcPr marL="9340" marR="9340" marT="93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受付時間等</a:t>
                      </a:r>
                    </a:p>
                  </a:txBody>
                  <a:tcPr marL="9340" marR="9340" marT="93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98690481"/>
                  </a:ext>
                </a:extLst>
              </a:tr>
              <a:tr h="310694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游ゴシック" panose="020B0400000000000000" pitchFamily="50" charset="-128"/>
                        </a:rPr>
                        <a:t>1</a:t>
                      </a:r>
                      <a:r>
                        <a:rPr lang="ja-JP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月</a:t>
                      </a:r>
                      <a:r>
                        <a:rPr lang="en-US" altLang="ja-JP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游ゴシック" panose="020B0400000000000000" pitchFamily="50" charset="-128"/>
                        </a:rPr>
                        <a:t>29</a:t>
                      </a:r>
                      <a:r>
                        <a:rPr lang="ja-JP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日</a:t>
                      </a:r>
                      <a:r>
                        <a:rPr lang="en-US" altLang="ja-JP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游ゴシック" panose="020B0400000000000000" pitchFamily="50" charset="-128"/>
                        </a:rPr>
                        <a:t>(</a:t>
                      </a:r>
                      <a:r>
                        <a:rPr lang="ja-JP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水</a:t>
                      </a:r>
                      <a:r>
                        <a:rPr lang="en-US" altLang="ja-JP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游ゴシック" panose="020B0400000000000000" pitchFamily="50" charset="-128"/>
                        </a:rPr>
                        <a:t>)</a:t>
                      </a:r>
                    </a:p>
                  </a:txBody>
                  <a:tcPr marL="9340" marR="9340" marT="93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 rtl="0" fontAlgn="ctr"/>
                      <a:r>
                        <a:rPr lang="ja-JP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芝浦港南区民センター</a:t>
                      </a:r>
                    </a:p>
                  </a:txBody>
                  <a:tcPr marL="9340" marR="9340" marT="93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港区</a:t>
                      </a:r>
                    </a:p>
                  </a:txBody>
                  <a:tcPr marL="9340" marR="9340" marT="93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6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【</a:t>
                      </a:r>
                      <a:r>
                        <a:rPr lang="ja-JP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受付時間</a:t>
                      </a:r>
                      <a:r>
                        <a:rPr lang="en-US" altLang="ja-JP" sz="16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】</a:t>
                      </a:r>
                    </a:p>
                  </a:txBody>
                  <a:tcPr marL="9340" marR="9340" marT="93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98203175"/>
                  </a:ext>
                </a:extLst>
              </a:tr>
              <a:tr h="310694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游ゴシック" panose="020B0400000000000000" pitchFamily="50" charset="-128"/>
                        </a:rPr>
                        <a:t>1</a:t>
                      </a:r>
                      <a:r>
                        <a:rPr lang="ja-JP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月</a:t>
                      </a:r>
                      <a:r>
                        <a:rPr lang="en-US" altLang="ja-JP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游ゴシック" panose="020B0400000000000000" pitchFamily="50" charset="-128"/>
                        </a:rPr>
                        <a:t>30</a:t>
                      </a:r>
                      <a:r>
                        <a:rPr lang="ja-JP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日</a:t>
                      </a:r>
                      <a:r>
                        <a:rPr lang="en-US" altLang="ja-JP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游ゴシック" panose="020B0400000000000000" pitchFamily="50" charset="-128"/>
                        </a:rPr>
                        <a:t>(</a:t>
                      </a:r>
                      <a:r>
                        <a:rPr lang="ja-JP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木</a:t>
                      </a:r>
                      <a:r>
                        <a:rPr lang="en-US" altLang="ja-JP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游ゴシック" panose="020B0400000000000000" pitchFamily="50" charset="-128"/>
                        </a:rPr>
                        <a:t>)</a:t>
                      </a:r>
                    </a:p>
                  </a:txBody>
                  <a:tcPr marL="9340" marR="9340" marT="93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 rtl="0" fontAlgn="ctr"/>
                      <a:r>
                        <a:rPr lang="en-US" altLang="ja-JP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游ゴシック" panose="020B0400000000000000" pitchFamily="50" charset="-128"/>
                        </a:rPr>
                        <a:t>1</a:t>
                      </a:r>
                      <a:r>
                        <a:rPr lang="ja-JP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階区民ホール</a:t>
                      </a:r>
                      <a:endParaRPr lang="ja-JP" alt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游ゴシック" panose="020B0400000000000000" pitchFamily="50" charset="-128"/>
                      </a:endParaRPr>
                    </a:p>
                  </a:txBody>
                  <a:tcPr marL="9340" marR="9340" marT="93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芝浦</a:t>
                      </a:r>
                      <a:r>
                        <a:rPr lang="en-US" altLang="ja-JP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游ゴシック" panose="020B0400000000000000" pitchFamily="50" charset="-128"/>
                        </a:rPr>
                        <a:t>4-13-1</a:t>
                      </a:r>
                      <a:endParaRPr lang="ja-JP" altLang="en-US" sz="16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340" marR="9340" marT="93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游ゴシック" panose="020B0400000000000000" pitchFamily="50" charset="-128"/>
                        </a:rPr>
                        <a:t>  </a:t>
                      </a:r>
                      <a:r>
                        <a:rPr lang="en-US" altLang="ja-JP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游ゴシック" panose="020B0400000000000000" pitchFamily="50" charset="-128"/>
                        </a:rPr>
                        <a:t>9:00</a:t>
                      </a:r>
                      <a:r>
                        <a:rPr lang="ja-JP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～</a:t>
                      </a:r>
                      <a:r>
                        <a:rPr lang="en-US" altLang="ja-JP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游ゴシック" panose="020B0400000000000000" pitchFamily="50" charset="-128"/>
                        </a:rPr>
                        <a:t>11:30</a:t>
                      </a:r>
                    </a:p>
                  </a:txBody>
                  <a:tcPr marL="9340" marR="9340" marT="93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71115319"/>
                  </a:ext>
                </a:extLst>
              </a:tr>
              <a:tr h="310694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9340" marR="9340" marT="93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340" marR="9340" marT="93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9340" marR="9340" marT="93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游ゴシック" panose="020B0400000000000000" pitchFamily="50" charset="-128"/>
                        </a:rPr>
                        <a:t>13:00</a:t>
                      </a:r>
                      <a:r>
                        <a:rPr lang="ja-JP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50" charset="-128"/>
                          <a:ea typeface="Yu Gothic" panose="020B0400000000000000" pitchFamily="50" charset="-128"/>
                        </a:rPr>
                        <a:t>～</a:t>
                      </a:r>
                      <a:r>
                        <a:rPr lang="en-US" altLang="ja-JP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游ゴシック" panose="020B0400000000000000" pitchFamily="50" charset="-128"/>
                        </a:rPr>
                        <a:t>15:30</a:t>
                      </a:r>
                    </a:p>
                  </a:txBody>
                  <a:tcPr marL="9340" marR="9340" marT="93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24861715"/>
                  </a:ext>
                </a:extLst>
              </a:tr>
              <a:tr h="310694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游ゴシック" panose="020B0400000000000000" pitchFamily="50" charset="-128"/>
                        </a:rPr>
                        <a:t>1</a:t>
                      </a:r>
                      <a:r>
                        <a:rPr lang="ja-JP" alt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月</a:t>
                      </a:r>
                      <a:r>
                        <a:rPr lang="en-US" altLang="ja-JP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游ゴシック" panose="020B0400000000000000" pitchFamily="50" charset="-128"/>
                        </a:rPr>
                        <a:t>31</a:t>
                      </a:r>
                      <a:r>
                        <a:rPr lang="ja-JP" alt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日</a:t>
                      </a:r>
                      <a:r>
                        <a:rPr lang="en-US" altLang="ja-JP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游ゴシック" panose="020B0400000000000000" pitchFamily="50" charset="-128"/>
                        </a:rPr>
                        <a:t>(</a:t>
                      </a:r>
                      <a:r>
                        <a:rPr lang="ja-JP" alt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金</a:t>
                      </a:r>
                      <a:r>
                        <a:rPr lang="en-US" altLang="ja-JP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游ゴシック" panose="020B0400000000000000" pitchFamily="50" charset="-128"/>
                        </a:rPr>
                        <a:t>)</a:t>
                      </a:r>
                    </a:p>
                  </a:txBody>
                  <a:tcPr marL="9340" marR="9340" marT="93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 rtl="0" fontAlgn="ctr"/>
                      <a:r>
                        <a:rPr lang="ja-JP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高輪区民センター</a:t>
                      </a:r>
                    </a:p>
                  </a:txBody>
                  <a:tcPr marL="9340" marR="9340" marT="93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港区</a:t>
                      </a:r>
                    </a:p>
                  </a:txBody>
                  <a:tcPr marL="9340" marR="9340" marT="93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6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【</a:t>
                      </a:r>
                      <a:r>
                        <a:rPr lang="ja-JP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相談時間</a:t>
                      </a:r>
                      <a:r>
                        <a:rPr lang="en-US" altLang="ja-JP" sz="16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】</a:t>
                      </a:r>
                    </a:p>
                  </a:txBody>
                  <a:tcPr marL="9340" marR="9340" marT="93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49985725"/>
                  </a:ext>
                </a:extLst>
              </a:tr>
              <a:tr h="310694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altLang="ja-JP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游ゴシック" panose="020B0400000000000000" pitchFamily="50" charset="-128"/>
                        </a:rPr>
                        <a:t>  2</a:t>
                      </a:r>
                      <a:r>
                        <a:rPr lang="ja-JP" alt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月</a:t>
                      </a:r>
                      <a:r>
                        <a:rPr lang="en-US" altLang="ja-JP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游ゴシック" panose="020B0400000000000000" pitchFamily="50" charset="-128"/>
                        </a:rPr>
                        <a:t>3</a:t>
                      </a:r>
                      <a:r>
                        <a:rPr lang="ja-JP" alt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日</a:t>
                      </a:r>
                      <a:r>
                        <a:rPr lang="en-US" altLang="ja-JP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游ゴシック" panose="020B0400000000000000" pitchFamily="50" charset="-128"/>
                        </a:rPr>
                        <a:t>(</a:t>
                      </a:r>
                      <a:r>
                        <a:rPr lang="ja-JP" alt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月</a:t>
                      </a:r>
                      <a:r>
                        <a:rPr lang="en-US" altLang="ja-JP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游ゴシック" panose="020B0400000000000000" pitchFamily="50" charset="-128"/>
                        </a:rPr>
                        <a:t>)</a:t>
                      </a:r>
                    </a:p>
                  </a:txBody>
                  <a:tcPr marL="9340" marR="9340" marT="93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 rtl="0" fontAlgn="ctr"/>
                      <a:r>
                        <a:rPr lang="en-US" altLang="ja-JP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游ゴシック" panose="020B0400000000000000" pitchFamily="50" charset="-128"/>
                        </a:rPr>
                        <a:t>2</a:t>
                      </a:r>
                      <a:r>
                        <a:rPr lang="ja-JP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階展示ギャラリー</a:t>
                      </a:r>
                      <a:endParaRPr lang="ja-JP" alt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游ゴシック" panose="020B0400000000000000" pitchFamily="50" charset="-128"/>
                      </a:endParaRPr>
                    </a:p>
                  </a:txBody>
                  <a:tcPr marL="9340" marR="9340" marT="93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高輪</a:t>
                      </a:r>
                      <a:r>
                        <a:rPr lang="en-US" altLang="ja-JP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游ゴシック" panose="020B0400000000000000" pitchFamily="50" charset="-128"/>
                        </a:rPr>
                        <a:t>1-16-25</a:t>
                      </a:r>
                      <a:endParaRPr lang="ja-JP" altLang="en-US" sz="16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340" marR="9340" marT="93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游ゴシック" panose="020B0400000000000000" pitchFamily="50" charset="-128"/>
                        </a:rPr>
                        <a:t>  </a:t>
                      </a:r>
                      <a:r>
                        <a:rPr lang="en-US" altLang="ja-JP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游ゴシック" panose="020B0400000000000000" pitchFamily="50" charset="-128"/>
                        </a:rPr>
                        <a:t>9:30</a:t>
                      </a:r>
                      <a:r>
                        <a:rPr lang="ja-JP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～</a:t>
                      </a:r>
                      <a:r>
                        <a:rPr lang="en-US" altLang="ja-JP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游ゴシック" panose="020B0400000000000000" pitchFamily="50" charset="-128"/>
                        </a:rPr>
                        <a:t>12:00</a:t>
                      </a:r>
                    </a:p>
                  </a:txBody>
                  <a:tcPr marL="9340" marR="9340" marT="93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97381913"/>
                  </a:ext>
                </a:extLst>
              </a:tr>
              <a:tr h="310694"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50" charset="-128"/>
                          <a:ea typeface="Yu Gothic" panose="020B0400000000000000" pitchFamily="50" charset="-128"/>
                        </a:rPr>
                        <a:t>～</a:t>
                      </a:r>
                      <a:r>
                        <a:rPr lang="en-US" altLang="ja-JP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Yu Gothic" panose="020B0400000000000000" pitchFamily="50" charset="-128"/>
                        </a:rPr>
                        <a:t>2</a:t>
                      </a:r>
                      <a:r>
                        <a:rPr lang="ja-JP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50" charset="-128"/>
                          <a:ea typeface="Yu Gothic" panose="020B0400000000000000" pitchFamily="50" charset="-128"/>
                        </a:rPr>
                        <a:t>月</a:t>
                      </a:r>
                      <a:r>
                        <a:rPr lang="en-US" altLang="ja-JP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Yu Gothic" panose="020B0400000000000000" pitchFamily="50" charset="-128"/>
                        </a:rPr>
                        <a:t>7</a:t>
                      </a:r>
                      <a:r>
                        <a:rPr lang="ja-JP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50" charset="-128"/>
                          <a:ea typeface="Yu Gothic" panose="020B0400000000000000" pitchFamily="50" charset="-128"/>
                        </a:rPr>
                        <a:t>日</a:t>
                      </a:r>
                      <a:r>
                        <a:rPr lang="en-US" altLang="ja-JP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Yu Gothic" panose="020B0400000000000000" pitchFamily="50" charset="-128"/>
                        </a:rPr>
                        <a:t>(</a:t>
                      </a:r>
                      <a:r>
                        <a:rPr lang="ja-JP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50" charset="-128"/>
                          <a:ea typeface="Yu Gothic" panose="020B0400000000000000" pitchFamily="50" charset="-128"/>
                        </a:rPr>
                        <a:t>金</a:t>
                      </a:r>
                      <a:r>
                        <a:rPr lang="en-US" altLang="ja-JP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Yu Gothic" panose="020B0400000000000000" pitchFamily="50" charset="-128"/>
                        </a:rPr>
                        <a:t>)</a:t>
                      </a:r>
                      <a:endParaRPr lang="ja-JP" altLang="en-US" sz="1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50" charset="-128"/>
                        <a:ea typeface="Yu Gothic" panose="020B0400000000000000" pitchFamily="50" charset="-128"/>
                      </a:endParaRPr>
                    </a:p>
                  </a:txBody>
                  <a:tcPr marL="9340" marR="9340" marT="93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 rtl="0" fontAlgn="ctr"/>
                      <a:r>
                        <a:rPr lang="ja-JP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9340" marR="9340" marT="93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9340" marR="9340" marT="93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游ゴシック" panose="020B0400000000000000" pitchFamily="50" charset="-128"/>
                        </a:rPr>
                        <a:t>13:00</a:t>
                      </a:r>
                      <a:r>
                        <a:rPr lang="ja-JP" alt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50" charset="-128"/>
                          <a:ea typeface="Yu Gothic" panose="020B0400000000000000" pitchFamily="50" charset="-128"/>
                        </a:rPr>
                        <a:t>～</a:t>
                      </a:r>
                      <a:r>
                        <a:rPr lang="en-US" altLang="ja-JP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游ゴシック" panose="020B0400000000000000" pitchFamily="50" charset="-128"/>
                        </a:rPr>
                        <a:t>16:30</a:t>
                      </a:r>
                    </a:p>
                  </a:txBody>
                  <a:tcPr marL="9340" marR="9340" marT="93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91078900"/>
                  </a:ext>
                </a:extLst>
              </a:tr>
            </a:tbl>
          </a:graphicData>
        </a:graphic>
      </p:graphicFrame>
      <p:pic>
        <p:nvPicPr>
          <p:cNvPr id="5" name="図 4">
            <a:extLst>
              <a:ext uri="{FF2B5EF4-FFF2-40B4-BE49-F238E27FC236}">
                <a16:creationId xmlns:a16="http://schemas.microsoft.com/office/drawing/2014/main" id="{2B620124-2707-4A52-8BD4-261476C14CC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931920" y="2725023"/>
            <a:ext cx="1534619" cy="15346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71139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/>
      <a:bodyPr vert="horz" lIns="91440" tIns="45720" rIns="91440" bIns="45720" rtlCol="0">
        <a:noAutofit/>
      </a:bodyPr>
      <a:lstStyle>
        <a:defPPr algn="l">
          <a:defRPr sz="3200" dirty="0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399</TotalTime>
  <Words>236</Words>
  <Application>Microsoft Office PowerPoint</Application>
  <PresentationFormat>A4 210 x 297 mm</PresentationFormat>
  <Paragraphs>40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ＭＳ ゴシック</vt:lpstr>
      <vt:lpstr>Yu Gothic</vt:lpstr>
      <vt:lpstr>Yu Gothic</vt:lpstr>
      <vt:lpstr>Arial</vt:lpstr>
      <vt:lpstr>Calibri</vt:lpstr>
      <vt:lpstr>Calibri Light</vt:lpstr>
      <vt:lpstr>Office テーマ</vt:lpstr>
      <vt:lpstr>事前申込制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事 前 申 込 制</dc:title>
  <dc:creator>田中 伽龍</dc:creator>
  <cp:lastModifiedBy>東京税理士会芝支部-12</cp:lastModifiedBy>
  <cp:revision>24</cp:revision>
  <cp:lastPrinted>2024-12-19T00:22:53Z</cp:lastPrinted>
  <dcterms:created xsi:type="dcterms:W3CDTF">2021-10-27T09:22:29Z</dcterms:created>
  <dcterms:modified xsi:type="dcterms:W3CDTF">2024-12-19T00:39:54Z</dcterms:modified>
</cp:coreProperties>
</file>